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9" r:id="rId7"/>
    <p:sldId id="260" r:id="rId8"/>
    <p:sldId id="264" r:id="rId9"/>
    <p:sldId id="265" r:id="rId10"/>
    <p:sldId id="262" r:id="rId11"/>
    <p:sldId id="261" r:id="rId12"/>
  </p:sldIdLst>
  <p:sldSz cx="12192000" cy="6858000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058842-B20E-0B6C-28FC-9F3F0E47BC01}" v="83" dt="2025-03-06T18:47:59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4DF4A-4A66-4792-B63B-9528085E594B}" type="datetimeFigureOut">
              <a:rPr lang="es-MX" smtClean="0"/>
              <a:t>10/03/2025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6066C-4DFC-49B3-A2CD-0959B2125F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481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6066C-4DFC-49B3-A2CD-0959B2125F5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208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D25E7-9CD1-5771-B61D-BF29D316F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6485C5-DB68-698B-B822-FF2553033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E389A0-2C31-6211-FF37-E009C270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10/03/2025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0F3BA8-EA7F-CC77-92D7-35E1E391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DA5EE7-F1DA-93ED-A712-AC2E3DD3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238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AFB8B-79CB-7C67-6FD4-2FF5A1F1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427674-B140-1B34-EBD6-0FDE05865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786E2D-02C8-E2B4-CA09-94F92E0F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10/03/2025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297033-2284-48EC-4D1F-06F34CB6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F9BCC-38F3-6DE6-1197-92FC900A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911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44D9C1-CEDA-8DA9-FA82-FA624EA66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7B7B99-61F8-61D9-ADA6-2E786D37E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79865A-3C23-AFB6-8640-0AE947EA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10/03/2025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331A9-927D-80EB-99BF-AD8BFA81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C1DAE5-6B63-9CB4-1F12-54578AEA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03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0F49E-E8DF-A3B6-AC1D-508ADF48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527C14-0CC9-2D79-5D89-7BE4420C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DFD771-6E70-A0EA-5273-CF4E0DC9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10/03/2025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E4117-4523-0077-64BA-17664CEE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3AF22D-947E-D527-C43D-8509E11C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636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011A7-8E37-63EB-EBF7-1BB4E363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C58FA3-4ED0-B426-B629-BA05ABA4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917F22-4D54-AD6E-EFFD-8EDECBB1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10/03/2025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06EE1F-6526-0AA8-200E-F83FBD33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52A467-6C2B-2681-8C11-50CD7374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120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BAFA8-FF12-140D-48E4-E3E1A406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F53197-E067-5116-D0CA-5936ABE91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0BB1D6-AB51-D538-D198-07ED583A3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1BA692-D9C1-6095-7160-E05EE6C22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10/03/2025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7EACDB-A83B-8B0A-D3F5-94C86162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0A3C2B-348B-9B73-EA1C-5D5F1641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75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11E92-7DBB-554F-7037-5BAC61FC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68639F-3FCE-6E71-5617-4F9ED0682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1D8C40-93E3-7E84-6B45-7C4BDA538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8B18E6-214A-AFF4-FE0F-FB09EDF47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6F82F7-15AC-9677-9BFD-463839E6E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534676B-FD43-F355-4301-4817ED0A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10/03/2025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40ADF7-C1E9-60BC-07EC-0D78282E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6542CD-CF54-D55B-1905-208754FA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80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921AA-7168-6355-3EB1-35F86C8C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7E5715-A3F5-DCEA-171E-5A048265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10/03/2025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15CE62-30BF-63D9-CEE2-041D2F08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0AC0BA-C3D8-CCFD-2A78-D897B497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977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E4C4DD-9930-D46B-FA04-7E1F43C2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10/03/2025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806A27-0273-729B-F655-CF88FC20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6850B9-A946-2BA8-3257-A02224B7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503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16575-EE50-7F9E-2AE5-2A12F594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7DEF1-F876-0AB2-F7FB-A9CFFA93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3CFE-32B3-C17A-AB93-B32D6FC9B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E5428B-2012-6868-B8EE-555EBBA8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10/03/2025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654BD3-48C7-4FEC-94A0-47C48794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5EB369-6655-BADD-D84E-5EB3E9CE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159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95EFE-B941-4DD2-AF62-69517D3CA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D7593C-D8A8-E8E3-9FAB-11D417241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C5DBE3-44EE-53DE-8374-EB486E5BA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2D233B-28F9-7ED2-3F1E-381342D2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10/03/2025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709DFE-1E07-F78C-9DC1-0BED7B90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B8DE71-908C-A67A-6EF4-310D9C06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70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0DBC36-8E77-4703-C35F-ED303191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CC56CF-728A-9CC5-1E97-B1DA3B2EE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9FE9FA-3051-C465-2A7A-254C75570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C37FA1-23EA-46BB-B28C-B7324C7781DA}" type="datetimeFigureOut">
              <a:rPr lang="es-MX" smtClean="0"/>
              <a:t>10/03/2025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086F5-BF7D-E257-CC01-888998756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3FAC3C-1DC5-6D8D-909B-38A240113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29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F94AF3D-8EDA-7524-395B-CEBD614C5A5B}"/>
              </a:ext>
            </a:extLst>
          </p:cNvPr>
          <p:cNvSpPr txBox="1"/>
          <p:nvPr/>
        </p:nvSpPr>
        <p:spPr>
          <a:xfrm>
            <a:off x="4625722" y="2050368"/>
            <a:ext cx="6046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>
                <a:latin typeface="Metropolis" panose="00000500000000000000" pitchFamily="50" charset="0"/>
                <a:ea typeface="Meiryo UI" panose="020B0400000000000000" pitchFamily="34" charset="-128"/>
              </a:rPr>
              <a:t>ACTIVIDAD GRUPAL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7522DB-A7E6-F5FF-E532-10733432295B}"/>
              </a:ext>
            </a:extLst>
          </p:cNvPr>
          <p:cNvSpPr txBox="1"/>
          <p:nvPr/>
        </p:nvSpPr>
        <p:spPr>
          <a:xfrm>
            <a:off x="4010809" y="3312879"/>
            <a:ext cx="73372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>
                <a:latin typeface="Metropolis" panose="00000500000000000000" pitchFamily="50" charset="0"/>
                <a:ea typeface="Meiryo UI" panose="020B0400000000000000" pitchFamily="34" charset="-128"/>
              </a:rPr>
              <a:t>“Respeto vs. no respeto”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E26179-FDAC-F87D-5B1C-271E97054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4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0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09B5FE-DAB0-2B12-9F7E-75D83093A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229" y="1943894"/>
            <a:ext cx="2961541" cy="41148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542C8B7-BD6E-B81C-03EA-2B3F3E648957}"/>
              </a:ext>
            </a:extLst>
          </p:cNvPr>
          <p:cNvSpPr txBox="1"/>
          <p:nvPr/>
        </p:nvSpPr>
        <p:spPr>
          <a:xfrm>
            <a:off x="3717529" y="4490989"/>
            <a:ext cx="77183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2400" dirty="0">
                <a:latin typeface="Metropolis"/>
              </a:rPr>
              <a:t>Hemos platicado sobre la importancia de vivir el respeto, virtud que parte de reconocer el valor y dignidad de cada persona, como hijos de Dios, creados a su imagen y semejanza.</a:t>
            </a:r>
            <a:endParaRPr lang="en-US" dirty="0">
              <a:latin typeface="Metropoli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FE7126-279C-403C-E0C3-7AE8C7120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225" y="187817"/>
            <a:ext cx="6016778" cy="45559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65D012D-FD09-850D-208E-199C0061C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7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782C9-68E1-9490-24CD-85E88A9C2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3B2F92-F4D2-5172-FD9B-841315140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229" y="1943894"/>
            <a:ext cx="2961541" cy="4114800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F22A3D6-9D19-AE2C-E19D-66D0485B1FB8}"/>
              </a:ext>
            </a:extLst>
          </p:cNvPr>
          <p:cNvSpPr txBox="1"/>
          <p:nvPr/>
        </p:nvSpPr>
        <p:spPr>
          <a:xfrm>
            <a:off x="3512881" y="771093"/>
            <a:ext cx="801052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2400" dirty="0">
                <a:latin typeface="Metropolis"/>
              </a:rPr>
              <a:t>Esta virtud nos lleva a vivir el mayor mandamiento </a:t>
            </a:r>
            <a:endParaRPr lang="en-US">
              <a:latin typeface="Metropolis"/>
            </a:endParaRPr>
          </a:p>
          <a:p>
            <a:pPr algn="ctr"/>
            <a:r>
              <a:rPr lang="es-MX" sz="2400" dirty="0">
                <a:latin typeface="Metropolis"/>
              </a:rPr>
              <a:t>que Jesús nos enseñó:</a:t>
            </a:r>
            <a:endParaRPr lang="en-US">
              <a:latin typeface="Metropolis"/>
            </a:endParaRPr>
          </a:p>
          <a:p>
            <a:endParaRPr lang="es-MX" sz="2400" dirty="0">
              <a:latin typeface="Metropolis" panose="00000500000000000000" pitchFamily="50" charset="0"/>
            </a:endParaRPr>
          </a:p>
          <a:p>
            <a:pPr algn="ctr"/>
            <a:r>
              <a:rPr lang="es-MX" sz="2400" b="1" dirty="0">
                <a:latin typeface="Metropolis" panose="00000500000000000000" pitchFamily="50" charset="0"/>
              </a:rPr>
              <a:t>Amar a Dios y al prójimo como a nosotros mismos.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4ECBD5C-2B00-C9C2-FD47-E130DC4C2B6F}"/>
              </a:ext>
            </a:extLst>
          </p:cNvPr>
          <p:cNvSpPr txBox="1"/>
          <p:nvPr/>
        </p:nvSpPr>
        <p:spPr>
          <a:xfrm>
            <a:off x="3512882" y="5118262"/>
            <a:ext cx="786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Metropolis" panose="00000500000000000000" pitchFamily="50" charset="0"/>
              </a:rPr>
              <a:t>Buscar ver a cada persona con la mirada de Jesús, y tratarlo como nos gustaría ser tratados.</a:t>
            </a:r>
            <a:r>
              <a:rPr lang="es-MX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FB156-9C1E-63F2-BFAC-088DD88B3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081" y="2482738"/>
            <a:ext cx="2281036" cy="242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069FC3-8D26-6EFD-A010-1188B9DF8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937" y="2624070"/>
            <a:ext cx="1146267" cy="2280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11C97-49AD-11EF-9E7F-3EE987889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674" y="2200141"/>
            <a:ext cx="3046469" cy="29889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E85D456-4E5D-E31D-C8AF-DA0C86991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522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5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8E2BD-FA80-E797-7CF8-4E0406CCC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57696F-0D04-72E7-D447-89D38B23C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5229" y="1943894"/>
            <a:ext cx="2961541" cy="4114800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8E7DFAA-E713-1630-FB99-99628F246B1A}"/>
              </a:ext>
            </a:extLst>
          </p:cNvPr>
          <p:cNvSpPr txBox="1"/>
          <p:nvPr/>
        </p:nvSpPr>
        <p:spPr>
          <a:xfrm>
            <a:off x="3549445" y="918717"/>
            <a:ext cx="8052620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2000" dirty="0">
                <a:latin typeface="Metropolis"/>
              </a:rPr>
              <a:t>Tomando en cuenta lo que hemos visto hoy en nuestro </a:t>
            </a:r>
            <a:endParaRPr lang="en-US" dirty="0">
              <a:latin typeface="Metropolis"/>
            </a:endParaRPr>
          </a:p>
          <a:p>
            <a:pPr algn="ctr"/>
            <a:r>
              <a:rPr lang="es-MX" sz="2000" dirty="0">
                <a:latin typeface="Metropolis"/>
              </a:rPr>
              <a:t>café de guías, vamos a vivenciar actitudes de respeto </a:t>
            </a:r>
            <a:endParaRPr lang="en-US" dirty="0">
              <a:latin typeface="Metropolis"/>
            </a:endParaRPr>
          </a:p>
          <a:p>
            <a:pPr algn="ctr"/>
            <a:r>
              <a:rPr lang="es-MX" sz="2000" dirty="0">
                <a:latin typeface="Metropolis"/>
              </a:rPr>
              <a:t>y no respeto en situaciones cotidianas hipotéticas.</a:t>
            </a:r>
            <a:endParaRPr lang="en-US" dirty="0">
              <a:latin typeface="Metropolis"/>
            </a:endParaRPr>
          </a:p>
          <a:p>
            <a:pPr algn="ctr"/>
            <a:endParaRPr lang="es-MX" sz="2000" dirty="0">
              <a:latin typeface="Metropolis" panose="00000500000000000000" pitchFamily="50" charset="0"/>
            </a:endParaRPr>
          </a:p>
          <a:p>
            <a:pPr algn="ctr"/>
            <a:r>
              <a:rPr lang="es-MX" sz="2000" dirty="0">
                <a:latin typeface="Metropolis"/>
              </a:rPr>
              <a:t>Para realizar esta dinámica, organícense en parejas. </a:t>
            </a:r>
            <a:endParaRPr lang="es-MX" dirty="0">
              <a:latin typeface="Metropolis"/>
            </a:endParaRPr>
          </a:p>
          <a:p>
            <a:pPr algn="ctr"/>
            <a:endParaRPr lang="es-MX" sz="2000" dirty="0">
              <a:latin typeface="Metropolis" panose="00000500000000000000" pitchFamily="50" charset="0"/>
            </a:endParaRPr>
          </a:p>
          <a:p>
            <a:pPr algn="ctr"/>
            <a:r>
              <a:rPr lang="es-MX" sz="2000" dirty="0">
                <a:latin typeface="Metropolis"/>
              </a:rPr>
              <a:t>Hagan dos filas de manera que ambos integrantes </a:t>
            </a:r>
          </a:p>
          <a:p>
            <a:pPr algn="ctr"/>
            <a:r>
              <a:rPr lang="es-MX" sz="2000" dirty="0">
                <a:latin typeface="Metropolis"/>
              </a:rPr>
              <a:t>de cada pareja queden frente a frente. </a:t>
            </a:r>
            <a:endParaRPr lang="es-MX" dirty="0">
              <a:latin typeface="Metropolis"/>
            </a:endParaRPr>
          </a:p>
          <a:p>
            <a:pPr algn="ctr"/>
            <a:endParaRPr lang="es-MX" sz="2000" dirty="0">
              <a:latin typeface="Metropolis" panose="00000500000000000000" pitchFamily="50" charset="0"/>
            </a:endParaRPr>
          </a:p>
          <a:p>
            <a:pPr algn="ctr"/>
            <a:r>
              <a:rPr lang="es-MX" sz="2000" dirty="0">
                <a:latin typeface="Metropolis"/>
              </a:rPr>
              <a:t>Enseguida encontrarán diez situaciones cotidianas a ser actuadas por cada pareja (</a:t>
            </a:r>
            <a:r>
              <a:rPr lang="es-MX" sz="2000" i="1" dirty="0">
                <a:latin typeface="Metropolis"/>
              </a:rPr>
              <a:t>pueden actuar una o más situaciones, según el número de integrantes</a:t>
            </a:r>
            <a:r>
              <a:rPr lang="es-MX" sz="2000" dirty="0">
                <a:latin typeface="Metropolis"/>
              </a:rPr>
              <a:t>). </a:t>
            </a:r>
            <a:endParaRPr lang="es-MX" dirty="0">
              <a:latin typeface="Metropolis"/>
            </a:endParaRPr>
          </a:p>
          <a:p>
            <a:pPr algn="ctr"/>
            <a:endParaRPr lang="es-MX" sz="2000" dirty="0">
              <a:latin typeface="Metropolis" panose="00000500000000000000" pitchFamily="50" charset="0"/>
            </a:endParaRPr>
          </a:p>
          <a:p>
            <a:pPr algn="ctr"/>
            <a:r>
              <a:rPr lang="es-MX" sz="2000" u="sng" dirty="0">
                <a:latin typeface="Metropolis" panose="00000500000000000000" pitchFamily="50" charset="0"/>
              </a:rPr>
              <a:t>Cada una de las situaciones deberá ser actuada en dos versiones, primero con actitudes no respetuosas y después con actitudes respetuosas.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2502EF-005E-876B-E7FB-A4369F31B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1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C5CD7-0D1D-D560-834B-7CAC94FE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28579F-1867-A822-C0BD-B5EABCF0D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B959E5-88F7-04AB-7B92-A737ED8D27CB}"/>
              </a:ext>
            </a:extLst>
          </p:cNvPr>
          <p:cNvSpPr txBox="1"/>
          <p:nvPr/>
        </p:nvSpPr>
        <p:spPr>
          <a:xfrm>
            <a:off x="4449339" y="764876"/>
            <a:ext cx="6711277" cy="5339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2800" b="1" dirty="0">
                <a:latin typeface="Metropolis"/>
              </a:rPr>
              <a:t>Ejemplos de situaciones cotidianas</a:t>
            </a:r>
            <a:endParaRPr lang="es-MX" sz="2800" b="1">
              <a:latin typeface="Metropoli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5F9CE52-D168-F946-7954-CCADD960DE8B}"/>
              </a:ext>
            </a:extLst>
          </p:cNvPr>
          <p:cNvSpPr txBox="1"/>
          <p:nvPr/>
        </p:nvSpPr>
        <p:spPr>
          <a:xfrm>
            <a:off x="3677481" y="1455134"/>
            <a:ext cx="786185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Metropolis" panose="00000500000000000000" pitchFamily="50" charset="0"/>
              </a:rPr>
              <a:t>En una fila alguien se pasa adelante injustificadamente.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Metropolis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Metropolis" panose="00000500000000000000" pitchFamily="50" charset="0"/>
              </a:rPr>
              <a:t>Le asignan a mi hijo una calificación injusta o que pudiera estar equivocada.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Metropolis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Metropolis" panose="00000500000000000000" pitchFamily="50" charset="0"/>
              </a:rPr>
              <a:t>En una conversación alguien está interrumpiendo constantemente y no escucha a los demás.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Metropolis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Metropolis" panose="00000500000000000000" pitchFamily="50" charset="0"/>
              </a:rPr>
              <a:t>Hay diferencias de opinión al elegir algo para los niños.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F9051E1-3FF0-1039-2FF5-AF0FB5606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216" y="0"/>
            <a:ext cx="12381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2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B004E-F8FB-78DA-DED8-8B7369E7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72881C-4603-D8B5-0B2B-366AD74B0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B547EE-88D3-6B2A-935D-80AAB36549A6}"/>
              </a:ext>
            </a:extLst>
          </p:cNvPr>
          <p:cNvSpPr txBox="1"/>
          <p:nvPr/>
        </p:nvSpPr>
        <p:spPr>
          <a:xfrm>
            <a:off x="3900545" y="1690688"/>
            <a:ext cx="74532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>
                <a:latin typeface="Metropolis" panose="00000500000000000000" pitchFamily="50" charset="0"/>
              </a:rPr>
              <a:t>5. Mi hijo me quiere platicar algo en un momento en que estoy muy ocupada.</a:t>
            </a:r>
          </a:p>
          <a:p>
            <a:endParaRPr lang="es-MX" sz="2400" dirty="0">
              <a:latin typeface="Metropolis" panose="00000500000000000000" pitchFamily="50" charset="0"/>
            </a:endParaRPr>
          </a:p>
          <a:p>
            <a:r>
              <a:rPr lang="es-MX" sz="2400" dirty="0">
                <a:latin typeface="Metropolis" panose="00000500000000000000" pitchFamily="50" charset="0"/>
              </a:rPr>
              <a:t>6. En el estacionamiento solo quedan dos lugares, el de personas con discapacidad y el más alejado de la puerta.</a:t>
            </a:r>
          </a:p>
          <a:p>
            <a:endParaRPr lang="es-MX" sz="2400" dirty="0">
              <a:latin typeface="Metropolis" panose="00000500000000000000" pitchFamily="50" charset="0"/>
            </a:endParaRPr>
          </a:p>
          <a:p>
            <a:r>
              <a:rPr lang="es-MX" sz="2400" dirty="0">
                <a:latin typeface="Metropolis" panose="00000500000000000000" pitchFamily="50" charset="0"/>
              </a:rPr>
              <a:t>7. El equipo de futbol del colegio celebra su triunfo enfrente del equipo perdedor.</a:t>
            </a:r>
          </a:p>
          <a:p>
            <a:endParaRPr lang="es-MX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521DCA-DCBA-1B69-B2F2-355D15EC5CC1}"/>
              </a:ext>
            </a:extLst>
          </p:cNvPr>
          <p:cNvSpPr txBox="1"/>
          <p:nvPr/>
        </p:nvSpPr>
        <p:spPr>
          <a:xfrm>
            <a:off x="4427873" y="861467"/>
            <a:ext cx="683316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2800" b="1" dirty="0">
                <a:latin typeface="Metropolis"/>
              </a:rPr>
              <a:t>Ejemplos de situaciones cotidianas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D6E8503-AAB9-3AB4-1C1D-C0479BB59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2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7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173B8-DA3E-C6E3-C9FB-6792ED34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198975-1FC5-2DC8-109F-29332BCC5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229" y="1943894"/>
            <a:ext cx="2961541" cy="41148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FBA35BD-3ABF-D553-5938-56292B839C06}"/>
              </a:ext>
            </a:extLst>
          </p:cNvPr>
          <p:cNvSpPr txBox="1"/>
          <p:nvPr/>
        </p:nvSpPr>
        <p:spPr>
          <a:xfrm>
            <a:off x="3972592" y="1333764"/>
            <a:ext cx="72083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>
                <a:latin typeface="Metropolis" panose="00000500000000000000" pitchFamily="50" charset="0"/>
              </a:rPr>
              <a:t>8. En el cine hay una persona que no deja oír la película.</a:t>
            </a:r>
          </a:p>
          <a:p>
            <a:endParaRPr lang="es-MX" sz="2400" dirty="0">
              <a:latin typeface="Metropolis" panose="00000500000000000000" pitchFamily="50" charset="0"/>
            </a:endParaRPr>
          </a:p>
          <a:p>
            <a:r>
              <a:rPr lang="es-MX" sz="2400" dirty="0">
                <a:latin typeface="Metropolis" panose="00000500000000000000" pitchFamily="50" charset="0"/>
              </a:rPr>
              <a:t>9. Estoy en desacuerdo con la decisión del entrenador del equipo.</a:t>
            </a:r>
          </a:p>
          <a:p>
            <a:endParaRPr lang="es-MX" sz="2400" dirty="0">
              <a:latin typeface="Metropolis" panose="00000500000000000000" pitchFamily="50" charset="0"/>
            </a:endParaRPr>
          </a:p>
          <a:p>
            <a:r>
              <a:rPr lang="es-MX" sz="2400" dirty="0">
                <a:latin typeface="Metropolis" panose="00000500000000000000" pitchFamily="50" charset="0"/>
              </a:rPr>
              <a:t>10. En el grupo de </a:t>
            </a:r>
            <a:r>
              <a:rPr lang="es-MX" sz="2400" i="1" dirty="0">
                <a:latin typeface="Metropolis" panose="00000500000000000000" pitchFamily="50" charset="0"/>
              </a:rPr>
              <a:t>WhatsApp</a:t>
            </a:r>
            <a:r>
              <a:rPr lang="es-MX" sz="2400" dirty="0">
                <a:latin typeface="Metropolis" panose="00000500000000000000" pitchFamily="50" charset="0"/>
              </a:rPr>
              <a:t> se está tratando un tema delicado y está empezando a subir de tono.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9DF2C7-D208-1779-7B63-CDEA527B5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3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421EC-8168-2578-54A1-8A9E66CBD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34E0B9-6A01-B6F1-7161-C9FD5E545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229" y="1943894"/>
            <a:ext cx="2961541" cy="4114800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131FB71-B179-6AAD-60BA-3F5A20B6E99F}"/>
              </a:ext>
            </a:extLst>
          </p:cNvPr>
          <p:cNvSpPr txBox="1"/>
          <p:nvPr/>
        </p:nvSpPr>
        <p:spPr>
          <a:xfrm>
            <a:off x="3624202" y="1251356"/>
            <a:ext cx="7905136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2000">
                <a:latin typeface="Metropolis" panose="00000500000000000000" pitchFamily="50" charset="0"/>
              </a:rPr>
              <a:t>Después de realizar la dinámica, platiquen:</a:t>
            </a:r>
          </a:p>
          <a:p>
            <a:pPr algn="ctr"/>
            <a:endParaRPr lang="es-MX" sz="2000">
              <a:latin typeface="Metropolis" panose="00000500000000000000" pitchFamily="50" charset="0"/>
            </a:endParaRPr>
          </a:p>
          <a:p>
            <a:pPr algn="ctr"/>
            <a:r>
              <a:rPr lang="es-MX" sz="2000">
                <a:latin typeface="Metropolis" panose="00000500000000000000" pitchFamily="50" charset="0"/>
              </a:rPr>
              <a:t>¿Cómo se sintieron al vivenciar las situaciones sin respeto?</a:t>
            </a:r>
          </a:p>
          <a:p>
            <a:pPr algn="ctr"/>
            <a:endParaRPr lang="es-MX" sz="2000">
              <a:latin typeface="Metropolis" panose="00000500000000000000" pitchFamily="50" charset="0"/>
            </a:endParaRPr>
          </a:p>
          <a:p>
            <a:pPr algn="ctr"/>
            <a:r>
              <a:rPr lang="es-MX" sz="2000">
                <a:latin typeface="Metropolis" panose="00000500000000000000" pitchFamily="50" charset="0"/>
              </a:rPr>
              <a:t>¿Cómo se sintieron al vivir la misma situación con respeto?</a:t>
            </a:r>
          </a:p>
          <a:p>
            <a:pPr algn="ctr"/>
            <a:endParaRPr lang="es-MX" sz="2000">
              <a:latin typeface="Metropolis" panose="00000500000000000000" pitchFamily="50" charset="0"/>
            </a:endParaRPr>
          </a:p>
          <a:p>
            <a:pPr algn="ctr"/>
            <a:r>
              <a:rPr lang="es-MX" sz="2000">
                <a:latin typeface="Metropolis" panose="00000500000000000000" pitchFamily="50" charset="0"/>
              </a:rPr>
              <a:t>¿Cómo sería nuestra sociedad si cada persona tratáramos al otro mirándolo con los ojos de Dios, tomando en cuenta su propia historia, edad, contexto, necesidades?</a:t>
            </a:r>
          </a:p>
          <a:p>
            <a:pPr algn="ctr"/>
            <a:endParaRPr lang="es-MX" sz="2000">
              <a:latin typeface="Metropolis" panose="00000500000000000000" pitchFamily="50" charset="0"/>
            </a:endParaRPr>
          </a:p>
          <a:p>
            <a:pPr algn="ctr"/>
            <a:r>
              <a:rPr lang="es-MX" sz="2000">
                <a:latin typeface="Metropolis"/>
              </a:rPr>
              <a:t>¿Qué podemos hacer desde la realidad que nos toca vivir dentro de nuestro grupo y en el medio donde nos desenvolvemos, </a:t>
            </a:r>
          </a:p>
          <a:p>
            <a:pPr algn="ctr"/>
            <a:r>
              <a:rPr lang="es-MX" sz="2000">
                <a:latin typeface="Metropolis"/>
              </a:rPr>
              <a:t>para vivir esta virtud?</a:t>
            </a:r>
            <a:endParaRPr lang="es-MX" dirty="0">
              <a:latin typeface="Metropoli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09AAE8-6F5C-9F59-7201-5DA72FEDE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26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74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5040BB1B8C8E49AA64D82ADA2B1893" ma:contentTypeVersion="16" ma:contentTypeDescription="Create a new document." ma:contentTypeScope="" ma:versionID="730c5c299f6f98d584572c542df70039">
  <xsd:schema xmlns:xsd="http://www.w3.org/2001/XMLSchema" xmlns:xs="http://www.w3.org/2001/XMLSchema" xmlns:p="http://schemas.microsoft.com/office/2006/metadata/properties" xmlns:ns2="b8982d69-4a65-4ac6-8d18-5a855f444b60" xmlns:ns3="d99e0ac4-ade7-4738-b9b3-18898e7553d1" targetNamespace="http://schemas.microsoft.com/office/2006/metadata/properties" ma:root="true" ma:fieldsID="3106a25f8d7e49e84dfd7a55c5d5c9a1" ns2:_="" ns3:_="">
    <xsd:import namespace="b8982d69-4a65-4ac6-8d18-5a855f444b60"/>
    <xsd:import namespace="d99e0ac4-ade7-4738-b9b3-18898e7553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82d69-4a65-4ac6-8d18-5a855f444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737cc7-b49b-45d8-bd2f-6f4fb9e3d7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e0ac4-ade7-4738-b9b3-18898e7553d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ab7556d-7a37-4063-9267-83de3c121577}" ma:internalName="TaxCatchAll" ma:showField="CatchAllData" ma:web="d99e0ac4-ade7-4738-b9b3-18898e7553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82d69-4a65-4ac6-8d18-5a855f444b60">
      <Terms xmlns="http://schemas.microsoft.com/office/infopath/2007/PartnerControls"/>
    </lcf76f155ced4ddcb4097134ff3c332f>
    <TaxCatchAll xmlns="d99e0ac4-ade7-4738-b9b3-18898e7553d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8A2BA1-C0B8-42EB-95CA-A631ED97E4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82d69-4a65-4ac6-8d18-5a855f444b60"/>
    <ds:schemaRef ds:uri="d99e0ac4-ade7-4738-b9b3-18898e7553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2ECE5A-172A-4D15-A84B-91393FA4465D}">
  <ds:schemaRefs>
    <ds:schemaRef ds:uri="http://schemas.microsoft.com/office/2006/metadata/properties"/>
    <ds:schemaRef ds:uri="http://schemas.microsoft.com/office/infopath/2007/PartnerControls"/>
    <ds:schemaRef ds:uri="b8982d69-4a65-4ac6-8d18-5a855f444b60"/>
    <ds:schemaRef ds:uri="d99e0ac4-ade7-4738-b9b3-18898e7553d1"/>
  </ds:schemaRefs>
</ds:datastoreItem>
</file>

<file path=customXml/itemProps3.xml><?xml version="1.0" encoding="utf-8"?>
<ds:datastoreItem xmlns:ds="http://schemas.openxmlformats.org/officeDocument/2006/customXml" ds:itemID="{6E159E92-C0D9-4622-AF35-19F00E5F121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f1edb36-330e-4e4a-977b-7aab1eeefb86}" enabled="0" method="" siteId="{cf1edb36-330e-4e4a-977b-7aab1eeefb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5231</TotalTime>
  <Words>441</Words>
  <Application>Microsoft Office PowerPoint</Application>
  <PresentationFormat>Panorámica</PresentationFormat>
  <Paragraphs>50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Metropolis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Medrano Gertrudis Graciela</dc:creator>
  <cp:lastModifiedBy>Medrano Gertrudis Graciela</cp:lastModifiedBy>
  <cp:revision>266</cp:revision>
  <dcterms:created xsi:type="dcterms:W3CDTF">2025-01-28T18:35:01Z</dcterms:created>
  <dcterms:modified xsi:type="dcterms:W3CDTF">2025-03-10T16:25:51Z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0x010100415040BB1B8C8E49AA64D82ADA2B1893</vt:lpwstr>
  </property>
  <property fmtid="{D5CDD505-2E9C-101B-9397-08002B2CF9AE}" pid="3" name="MediaServiceImageTags">
    <vt:lpwstr/>
  </property>
</Properties>
</file>